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5" r:id="rId4"/>
    <p:sldMasterId id="2147493497" r:id="rId5"/>
  </p:sldMasterIdLst>
  <p:notesMasterIdLst>
    <p:notesMasterId r:id="rId25"/>
  </p:notesMasterIdLst>
  <p:sldIdLst>
    <p:sldId id="275" r:id="rId6"/>
    <p:sldId id="335" r:id="rId7"/>
    <p:sldId id="343" r:id="rId8"/>
    <p:sldId id="351" r:id="rId9"/>
    <p:sldId id="344" r:id="rId10"/>
    <p:sldId id="360" r:id="rId11"/>
    <p:sldId id="354" r:id="rId12"/>
    <p:sldId id="352" r:id="rId13"/>
    <p:sldId id="346" r:id="rId14"/>
    <p:sldId id="347" r:id="rId15"/>
    <p:sldId id="348" r:id="rId16"/>
    <p:sldId id="349" r:id="rId17"/>
    <p:sldId id="350" r:id="rId18"/>
    <p:sldId id="355" r:id="rId19"/>
    <p:sldId id="356" r:id="rId20"/>
    <p:sldId id="358" r:id="rId21"/>
    <p:sldId id="359" r:id="rId22"/>
    <p:sldId id="357" r:id="rId23"/>
    <p:sldId id="279" r:id="rId2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FF"/>
    <a:srgbClr val="FCFEFE"/>
    <a:srgbClr val="F2F7FB"/>
    <a:srgbClr val="F3F8FC"/>
    <a:srgbClr val="042862"/>
    <a:srgbClr val="FDC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0" autoAdjust="0"/>
    <p:restoredTop sz="96357" autoAdjust="0"/>
  </p:normalViewPr>
  <p:slideViewPr>
    <p:cSldViewPr snapToGrid="0" snapToObjects="1">
      <p:cViewPr varScale="1">
        <p:scale>
          <a:sx n="150" d="100"/>
          <a:sy n="150" d="100"/>
        </p:scale>
        <p:origin x="40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F41D15-8135-44DD-97B1-4831822615D3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300ACA-E441-4345-B2A9-ADC54BA4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4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7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5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9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6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61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24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13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85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9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5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5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8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7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9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8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00ACA-E441-4345-B2A9-ADC54BA470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9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08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1" y="679675"/>
            <a:ext cx="9143999" cy="1802734"/>
          </a:xfrm>
          <a:effectLst/>
        </p:spPr>
        <p:txBody>
          <a:bodyPr>
            <a:normAutofit/>
          </a:bodyPr>
          <a:lstStyle>
            <a:lvl1pPr>
              <a:defRPr sz="4400" b="0">
                <a:solidFill>
                  <a:srgbClr val="04286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4998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44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"/>
            <a:ext cx="9144000" cy="5140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"/>
            <a:ext cx="9144000" cy="5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22" y="899151"/>
            <a:ext cx="8524875" cy="3293269"/>
          </a:xfr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4655344"/>
            <a:ext cx="933450" cy="1857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2A60C57-115D-4E4A-A409-51C919FADF4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144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8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58"/>
            <a:ext cx="8229600" cy="30424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"/>
            <a:ext cx="9144000" cy="51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28056CF2-5CEE-4280-842D-6634ADC3D22F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C6D38A6A-50DE-4C8E-8A70-7DC29BBE34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4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05000" y="800100"/>
            <a:ext cx="7010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r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8B139-A429-459E-825B-D53EAC075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926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28056CF2-5CEE-4280-842D-6634ADC3D22F}" type="datetimeFigureOut">
              <a:rPr lang="en-US" smtClean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C6D38A6A-50DE-4C8E-8A70-7DC29BBE34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0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0241"/>
            <a:ext cx="7759700" cy="4000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70322"/>
            <a:ext cx="77724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0522"/>
            <a:ext cx="77724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1538" y="497205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39309-6D9D-498C-B8CB-E226C1322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9053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08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1" y="679675"/>
            <a:ext cx="9143999" cy="1802734"/>
          </a:xfrm>
          <a:effectLst/>
        </p:spPr>
        <p:txBody>
          <a:bodyPr>
            <a:normAutofit/>
          </a:bodyPr>
          <a:lstStyle>
            <a:lvl1pPr>
              <a:defRPr sz="4400" b="0">
                <a:solidFill>
                  <a:srgbClr val="04286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4998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4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"/>
            <a:ext cx="9144000" cy="51408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84" r:id="rId2"/>
    <p:sldLayoutId id="2147493487" r:id="rId3"/>
    <p:sldLayoutId id="2147493488" r:id="rId4"/>
    <p:sldLayoutId id="2147493489" r:id="rId5"/>
    <p:sldLayoutId id="2147493491" r:id="rId6"/>
    <p:sldLayoutId id="214749349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"/>
            <a:ext cx="9144000" cy="51408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500" r:id="rId2"/>
    <p:sldLayoutId id="2147493501" r:id="rId3"/>
    <p:sldLayoutId id="214749350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10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0.png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WIEGMANN</a:t>
            </a:r>
            <a:endParaRPr lang="en-US" sz="6600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850" y="2571750"/>
            <a:ext cx="4800600" cy="16344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NEMA 101 Training</a:t>
            </a:r>
          </a:p>
          <a:p>
            <a:r>
              <a:rPr lang="en-US" dirty="0"/>
              <a:t>June 4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r>
              <a:rPr lang="en-US" dirty="0"/>
              <a:t>Travis Miller</a:t>
            </a:r>
          </a:p>
        </p:txBody>
      </p:sp>
    </p:spTree>
    <p:extLst>
      <p:ext uri="{BB962C8B-B14F-4D97-AF65-F5344CB8AC3E}">
        <p14:creationId xmlns:p14="http://schemas.microsoft.com/office/powerpoint/2010/main" val="29003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NEMA 3RX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483093-A86B-40A0-81A0-CE6D5F92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20" y="1462858"/>
            <a:ext cx="8229600" cy="30424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Indoor or Outdoor Use</a:t>
            </a:r>
          </a:p>
          <a:p>
            <a:pPr lvl="1"/>
            <a:r>
              <a:rPr lang="en-US" dirty="0"/>
              <a:t>Protects user from contact. </a:t>
            </a:r>
          </a:p>
          <a:p>
            <a:pPr lvl="1"/>
            <a:r>
              <a:rPr lang="en-US" dirty="0"/>
              <a:t>Protects components from:</a:t>
            </a:r>
          </a:p>
          <a:p>
            <a:pPr lvl="2"/>
            <a:r>
              <a:rPr lang="en-US" dirty="0"/>
              <a:t>Ingress of solid objects </a:t>
            </a:r>
          </a:p>
          <a:p>
            <a:pPr lvl="2"/>
            <a:r>
              <a:rPr lang="en-US" dirty="0"/>
              <a:t>Falling dirt</a:t>
            </a:r>
          </a:p>
          <a:p>
            <a:pPr lvl="2"/>
            <a:r>
              <a:rPr lang="en-US" dirty="0"/>
              <a:t>Dripping/light splashing water</a:t>
            </a:r>
          </a:p>
          <a:p>
            <a:pPr lvl="2"/>
            <a:r>
              <a:rPr lang="en-US" dirty="0"/>
              <a:t>X – signifies corrosion protection</a:t>
            </a:r>
          </a:p>
          <a:p>
            <a:r>
              <a:rPr lang="en-US" dirty="0"/>
              <a:t>Designated by “RSC_NKSS”</a:t>
            </a:r>
          </a:p>
          <a:p>
            <a:r>
              <a:rPr lang="en-US" dirty="0">
                <a:solidFill>
                  <a:srgbClr val="F2F7FB"/>
                </a:solidFill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8B12A-73E9-42FD-9F7B-99B886500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6" b="97183" l="9864" r="93878">
                        <a14:foregroundMark x1="31293" y1="87324" x2="31293" y2="87324"/>
                        <a14:foregroundMark x1="60884" y1="81338" x2="60884" y2="81338"/>
                        <a14:foregroundMark x1="31293" y1="84155" x2="59184" y2="86972"/>
                        <a14:foregroundMark x1="40136" y1="94366" x2="40136" y2="94366"/>
                        <a14:foregroundMark x1="90816" y1="11620" x2="90816" y2="11620"/>
                        <a14:foregroundMark x1="39456" y1="10211" x2="39456" y2="10211"/>
                        <a14:foregroundMark x1="42517" y1="6690" x2="42517" y2="6690"/>
                        <a14:foregroundMark x1="44558" y1="8099" x2="44558" y2="8099"/>
                        <a14:foregroundMark x1="42857" y1="9155" x2="42857" y2="9155"/>
                        <a14:foregroundMark x1="39116" y1="8099" x2="39116" y2="8099"/>
                        <a14:foregroundMark x1="36054" y1="9155" x2="36054" y2="9155"/>
                        <a14:foregroundMark x1="24150" y1="8451" x2="24150" y2="8451"/>
                        <a14:foregroundMark x1="20408" y1="8451" x2="20408" y2="8451"/>
                        <a14:foregroundMark x1="16667" y1="9507" x2="16667" y2="9507"/>
                        <a14:foregroundMark x1="49660" y1="6690" x2="49660" y2="6690"/>
                        <a14:foregroundMark x1="43197" y1="97535" x2="43197" y2="97535"/>
                        <a14:foregroundMark x1="93878" y1="8451" x2="93878" y2="84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4739" y="1325935"/>
            <a:ext cx="2800741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54" y="468685"/>
            <a:ext cx="8229600" cy="857250"/>
          </a:xfrm>
        </p:spPr>
        <p:txBody>
          <a:bodyPr/>
          <a:lstStyle/>
          <a:p>
            <a:r>
              <a:rPr lang="en-US" dirty="0"/>
              <a:t>NEMA 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620C7F-AAB2-4B0A-BCF1-3DFCF3D2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20" y="1412850"/>
            <a:ext cx="8229600" cy="304249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Indoor or Outdoor Use</a:t>
            </a:r>
          </a:p>
          <a:p>
            <a:pPr lvl="1"/>
            <a:r>
              <a:rPr lang="en-US" sz="2000" dirty="0"/>
              <a:t>Protects user from contact. </a:t>
            </a:r>
          </a:p>
          <a:p>
            <a:pPr lvl="1"/>
            <a:r>
              <a:rPr lang="en-US" sz="2000" dirty="0"/>
              <a:t>Protects components from:</a:t>
            </a:r>
          </a:p>
          <a:p>
            <a:pPr lvl="2"/>
            <a:r>
              <a:rPr lang="en-US" sz="1800" dirty="0"/>
              <a:t>Ingress of solid objects </a:t>
            </a:r>
          </a:p>
          <a:p>
            <a:pPr lvl="2"/>
            <a:r>
              <a:rPr lang="en-US" sz="1800" dirty="0"/>
              <a:t>Windblown dust, rain, sleet, snow</a:t>
            </a:r>
          </a:p>
          <a:p>
            <a:pPr lvl="2"/>
            <a:r>
              <a:rPr lang="en-US" sz="1800" dirty="0"/>
              <a:t>Hose directed Water</a:t>
            </a:r>
          </a:p>
          <a:p>
            <a:pPr lvl="2"/>
            <a:r>
              <a:rPr lang="en-US" sz="1800" dirty="0"/>
              <a:t>Undamaged by ice forming on the surface</a:t>
            </a:r>
          </a:p>
          <a:p>
            <a:pPr lvl="2"/>
            <a:endParaRPr lang="en-US" sz="1800" dirty="0"/>
          </a:p>
          <a:p>
            <a:r>
              <a:rPr lang="en-US" sz="2400" dirty="0"/>
              <a:t>Designated by “BN4” “Ultimate” </a:t>
            </a:r>
            <a:br>
              <a:rPr lang="en-US" sz="2400" dirty="0"/>
            </a:br>
            <a:r>
              <a:rPr lang="en-US" sz="2400" dirty="0"/>
              <a:t>“WA_GSC” “N412_C” “N4” “WRD”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50D32-6A75-4F9B-A47F-C90AA1648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9" b="97688" l="7034" r="93884">
                        <a14:foregroundMark x1="78287" y1="42389" x2="78287" y2="42389"/>
                        <a14:foregroundMark x1="54128" y1="10019" x2="18654" y2="8092"/>
                        <a14:foregroundMark x1="18654" y1="8092" x2="17737" y2="7707"/>
                        <a14:foregroundMark x1="7645" y1="10597" x2="7645" y2="23121"/>
                        <a14:foregroundMark x1="67890" y1="22736" x2="72171" y2="55491"/>
                        <a14:foregroundMark x1="79511" y1="64740" x2="93884" y2="86127"/>
                        <a14:foregroundMark x1="17737" y1="76879" x2="19572" y2="93449"/>
                        <a14:foregroundMark x1="69419" y1="78613" x2="69419" y2="78613"/>
                        <a14:foregroundMark x1="77676" y1="87861" x2="77676" y2="87861"/>
                        <a14:foregroundMark x1="81651" y1="91715" x2="74924" y2="81118"/>
                        <a14:foregroundMark x1="74312" y1="91137" x2="74312" y2="91137"/>
                        <a14:foregroundMark x1="62997" y1="78998" x2="62997" y2="78998"/>
                        <a14:foregroundMark x1="55352" y1="74181" x2="55352" y2="74181"/>
                        <a14:foregroundMark x1="46483" y1="80347" x2="46483" y2="80347"/>
                        <a14:foregroundMark x1="63303" y1="79191" x2="63303" y2="79191"/>
                        <a14:foregroundMark x1="14373" y1="96532" x2="14373" y2="96532"/>
                        <a14:foregroundMark x1="8257" y1="89595" x2="8257" y2="89595"/>
                        <a14:foregroundMark x1="24465" y1="97110" x2="24465" y2="97110"/>
                        <a14:foregroundMark x1="9174" y1="94027" x2="9174" y2="94027"/>
                        <a14:foregroundMark x1="13150" y1="97688" x2="13150" y2="97688"/>
                        <a14:foregroundMark x1="9174" y1="78613" x2="9174" y2="78613"/>
                        <a14:foregroundMark x1="8257" y1="75530" x2="8257" y2="75530"/>
                        <a14:foregroundMark x1="9786" y1="71098" x2="9786" y2="71098"/>
                        <a14:foregroundMark x1="9786" y1="66474" x2="9786" y2="66474"/>
                        <a14:foregroundMark x1="8869" y1="62620" x2="8869" y2="62620"/>
                        <a14:foregroundMark x1="9786" y1="4239" x2="9786" y2="4239"/>
                        <a14:foregroundMark x1="62385" y1="7129" x2="62385" y2="7129"/>
                        <a14:foregroundMark x1="87156" y1="8092" x2="87156" y2="8092"/>
                        <a14:foregroundMark x1="87768" y1="6744" x2="87768" y2="6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6544" y="468685"/>
            <a:ext cx="2497456" cy="3963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1F43A3-B1D8-4B31-B246-7D82EC936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81" b="95141" l="4808" r="94231">
                        <a14:foregroundMark x1="6731" y1="23785" x2="8013" y2="50128"/>
                        <a14:foregroundMark x1="16026" y1="6394" x2="66667" y2="7673"/>
                        <a14:foregroundMark x1="27244" y1="4604" x2="45833" y2="3581"/>
                        <a14:foregroundMark x1="45833" y1="3581" x2="47756" y2="3581"/>
                        <a14:foregroundMark x1="4808" y1="8440" x2="5128" y2="21739"/>
                        <a14:foregroundMark x1="58013" y1="36317" x2="60577" y2="38107"/>
                        <a14:foregroundMark x1="59615" y1="64706" x2="79808" y2="81330"/>
                        <a14:foregroundMark x1="56410" y1="95141" x2="56410" y2="95141"/>
                        <a14:foregroundMark x1="94231" y1="81074" x2="94231" y2="81074"/>
                        <a14:foregroundMark x1="46154" y1="75959" x2="46154" y2="75959"/>
                        <a14:foregroundMark x1="49359" y1="67775" x2="49359" y2="73657"/>
                        <a14:foregroundMark x1="48077" y1="68798" x2="46474" y2="83376"/>
                        <a14:foregroundMark x1="51603" y1="75448" x2="53846" y2="78772"/>
                        <a14:foregroundMark x1="73718" y1="94885" x2="73718" y2="94885"/>
                        <a14:foregroundMark x1="71795" y1="94629" x2="71795" y2="94629"/>
                        <a14:foregroundMark x1="80769" y1="93350" x2="82051" y2="93350"/>
                        <a14:foregroundMark x1="84936" y1="93095" x2="84936" y2="93095"/>
                        <a14:foregroundMark x1="88462" y1="93606" x2="88462" y2="93606"/>
                        <a14:foregroundMark x1="91026" y1="91560" x2="91026" y2="91560"/>
                        <a14:foregroundMark x1="86859" y1="93095" x2="86859" y2="93095"/>
                        <a14:foregroundMark x1="89744" y1="92327" x2="89744" y2="92327"/>
                        <a14:foregroundMark x1="68590" y1="53453" x2="79487" y2="531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6120" y="2852966"/>
            <a:ext cx="1329780" cy="16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5938F6-45AC-4B2D-AEEC-2EDA363BE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4" b="94663" l="9346" r="89720">
                        <a14:foregroundMark x1="34579" y1="37921" x2="34579" y2="40169"/>
                        <a14:foregroundMark x1="71963" y1="43258" x2="71963" y2="43258"/>
                        <a14:foregroundMark x1="22897" y1="90449" x2="22897" y2="90449"/>
                        <a14:foregroundMark x1="18224" y1="94663" x2="18224" y2="94663"/>
                        <a14:foregroundMark x1="12150" y1="91573" x2="12150" y2="91573"/>
                        <a14:foregroundMark x1="11215" y1="86798" x2="10280" y2="76404"/>
                        <a14:foregroundMark x1="10280" y1="76404" x2="10748" y2="75843"/>
                        <a14:foregroundMark x1="11215" y1="25562" x2="12150" y2="18820"/>
                        <a14:foregroundMark x1="14486" y1="6180" x2="14486" y2="6180"/>
                        <a14:foregroundMark x1="69159" y1="10955" x2="69159" y2="10955"/>
                        <a14:foregroundMark x1="73832" y1="14326" x2="72897" y2="47753"/>
                        <a14:foregroundMark x1="71028" y1="52809" x2="83645" y2="85955"/>
                        <a14:foregroundMark x1="84112" y1="5618" x2="84112" y2="5618"/>
                        <a14:foregroundMark x1="83645" y1="5056" x2="83645" y2="5056"/>
                        <a14:foregroundMark x1="85514" y1="4213" x2="85514" y2="4213"/>
                        <a14:foregroundMark x1="83178" y1="3371" x2="83178" y2="3371"/>
                        <a14:foregroundMark x1="12617" y1="3371" x2="12617" y2="3371"/>
                        <a14:foregroundMark x1="13551" y1="3090" x2="13551" y2="3090"/>
                        <a14:foregroundMark x1="14019" y1="2528" x2="14019" y2="2528"/>
                        <a14:foregroundMark x1="14953" y1="2247" x2="14953" y2="2247"/>
                        <a14:foregroundMark x1="11682" y1="1966" x2="11682" y2="1966"/>
                        <a14:foregroundMark x1="13551" y1="1124" x2="13551" y2="1124"/>
                        <a14:foregroundMark x1="15421" y1="1404" x2="15421" y2="1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1212" y="468685"/>
            <a:ext cx="2386752" cy="3970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FA5DD3-8472-41A6-90D2-10D1B753F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48" b="98220" l="3030" r="95152">
                        <a14:foregroundMark x1="79697" y1="24926" x2="80909" y2="48071"/>
                        <a14:foregroundMark x1="80909" y1="48071" x2="79697" y2="52226"/>
                        <a14:foregroundMark x1="12727" y1="31157" x2="15152" y2="52522"/>
                        <a14:foregroundMark x1="37273" y1="9199" x2="53636" y2="7122"/>
                        <a14:foregroundMark x1="53636" y1="7122" x2="57273" y2="7122"/>
                        <a14:foregroundMark x1="87576" y1="15727" x2="83030" y2="52226"/>
                        <a14:foregroundMark x1="44545" y1="23739" x2="57879" y2="69436"/>
                        <a14:foregroundMark x1="55455" y1="21958" x2="71818" y2="61128"/>
                        <a14:foregroundMark x1="83333" y1="69139" x2="39697" y2="78338"/>
                        <a14:foregroundMark x1="17879" y1="67953" x2="25152" y2="81009"/>
                        <a14:foregroundMark x1="25152" y1="81009" x2="41212" y2="87240"/>
                        <a14:foregroundMark x1="41212" y1="87240" x2="53333" y2="88131"/>
                        <a14:foregroundMark x1="7576" y1="79228" x2="41515" y2="94955"/>
                        <a14:foregroundMark x1="10303" y1="86350" x2="5455" y2="72700"/>
                        <a14:foregroundMark x1="26364" y1="10386" x2="61818" y2="4748"/>
                        <a14:foregroundMark x1="61818" y1="4748" x2="72727" y2="6231"/>
                        <a14:foregroundMark x1="89394" y1="11869" x2="92424" y2="75074"/>
                        <a14:foregroundMark x1="92424" y1="75074" x2="92727" y2="76558"/>
                        <a14:foregroundMark x1="31818" y1="17804" x2="31818" y2="17804"/>
                        <a14:foregroundMark x1="75758" y1="6231" x2="76061" y2="6231"/>
                        <a14:foregroundMark x1="81818" y1="5341" x2="81818" y2="5341"/>
                        <a14:foregroundMark x1="37879" y1="98516" x2="37879" y2="98516"/>
                        <a14:foregroundMark x1="28182" y1="74481" x2="28182" y2="74481"/>
                        <a14:foregroundMark x1="8485" y1="65282" x2="8485" y2="65282"/>
                        <a14:foregroundMark x1="36061" y1="97033" x2="36061" y2="96142"/>
                        <a14:foregroundMark x1="31818" y1="12760" x2="31818" y2="12760"/>
                        <a14:foregroundMark x1="25152" y1="8902" x2="25152" y2="8902"/>
                        <a14:foregroundMark x1="21515" y1="8309" x2="21515" y2="8309"/>
                        <a14:foregroundMark x1="18788" y1="8605" x2="18788" y2="8605"/>
                        <a14:foregroundMark x1="12121" y1="8605" x2="12121" y2="8605"/>
                        <a14:foregroundMark x1="9394" y1="8605" x2="9394" y2="8605"/>
                        <a14:foregroundMark x1="8182" y1="8309" x2="8182" y2="8309"/>
                        <a14:foregroundMark x1="82727" y1="5341" x2="83636" y2="5341"/>
                        <a14:foregroundMark x1="85455" y1="5935" x2="85455" y2="5935"/>
                        <a14:foregroundMark x1="86364" y1="5638" x2="86364" y2="5638"/>
                        <a14:foregroundMark x1="85152" y1="5638" x2="85152" y2="5638"/>
                        <a14:foregroundMark x1="88485" y1="5341" x2="88485" y2="5341"/>
                        <a14:foregroundMark x1="95152" y1="64392" x2="95152" y2="64392"/>
                        <a14:foregroundMark x1="21212" y1="50742" x2="21212" y2="50742"/>
                        <a14:foregroundMark x1="22727" y1="59644" x2="21818" y2="40059"/>
                        <a14:foregroundMark x1="21818" y1="40059" x2="21515" y2="38872"/>
                        <a14:foregroundMark x1="10000" y1="66766" x2="10303" y2="34718"/>
                        <a14:foregroundMark x1="8485" y1="34125" x2="16364" y2="12760"/>
                        <a14:foregroundMark x1="34242" y1="55490" x2="36364" y2="54303"/>
                        <a14:foregroundMark x1="34242" y1="64095" x2="43030" y2="74777"/>
                        <a14:foregroundMark x1="38788" y1="79228" x2="28485" y2="79228"/>
                        <a14:foregroundMark x1="3030" y1="14540" x2="3030" y2="14540"/>
                        <a14:foregroundMark x1="57879" y1="8902" x2="55758" y2="13056"/>
                        <a14:foregroundMark x1="30909" y1="28487" x2="41515" y2="28783"/>
                        <a14:foregroundMark x1="30303" y1="19288" x2="40909" y2="20772"/>
                        <a14:foregroundMark x1="33333" y1="12463" x2="35152" y2="14540"/>
                        <a14:foregroundMark x1="52727" y1="9792" x2="52121" y2="9792"/>
                        <a14:foregroundMark x1="86667" y1="5341" x2="86667" y2="53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7913" y="2914650"/>
            <a:ext cx="1418887" cy="1448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F3E27-870D-48FB-A6E0-CD2D38F980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40" b="97983" l="7721" r="90809">
                        <a14:foregroundMark x1="41912" y1="63977" x2="78676" y2="70317"/>
                        <a14:foregroundMark x1="84926" y1="55043" x2="86397" y2="67147"/>
                        <a14:foregroundMark x1="89338" y1="44669" x2="88603" y2="65994"/>
                        <a14:foregroundMark x1="83824" y1="51297" x2="83824" y2="51297"/>
                        <a14:foregroundMark x1="82721" y1="49856" x2="82721" y2="49856"/>
                        <a14:foregroundMark x1="80882" y1="45821" x2="82353" y2="47839"/>
                        <a14:foregroundMark x1="91176" y1="39769" x2="91176" y2="39769"/>
                        <a14:foregroundMark x1="66544" y1="75504" x2="66544" y2="75504"/>
                        <a14:foregroundMark x1="37500" y1="72911" x2="57353" y2="82133"/>
                        <a14:foregroundMark x1="25735" y1="78963" x2="35662" y2="85591"/>
                        <a14:foregroundMark x1="13603" y1="84438" x2="28309" y2="90490"/>
                        <a14:foregroundMark x1="16176" y1="93948" x2="47426" y2="89625"/>
                        <a14:foregroundMark x1="7721" y1="46398" x2="8456" y2="70893"/>
                        <a14:foregroundMark x1="12132" y1="97983" x2="12132" y2="97983"/>
                        <a14:foregroundMark x1="19118" y1="8357" x2="35294" y2="8357"/>
                        <a14:foregroundMark x1="60294" y1="6340" x2="70588" y2="6340"/>
                        <a14:foregroundMark x1="88235" y1="6916" x2="88235" y2="6916"/>
                        <a14:foregroundMark x1="90441" y1="7205" x2="90441" y2="72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276" y="2470000"/>
            <a:ext cx="1359044" cy="1733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NEMA 4X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78315A-8A45-4751-97F1-98EEF2A06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20" y="1411400"/>
            <a:ext cx="8229600" cy="30424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Indoor or Outdoor Use</a:t>
            </a:r>
          </a:p>
          <a:p>
            <a:pPr lvl="1"/>
            <a:r>
              <a:rPr lang="en-US" sz="2700" dirty="0"/>
              <a:t>Protects user from contact. </a:t>
            </a:r>
          </a:p>
          <a:p>
            <a:pPr lvl="1"/>
            <a:r>
              <a:rPr lang="en-US" sz="2700" dirty="0"/>
              <a:t>Protects components from:</a:t>
            </a:r>
          </a:p>
          <a:p>
            <a:pPr lvl="2"/>
            <a:r>
              <a:rPr lang="en-US" dirty="0"/>
              <a:t>Ingress of solid objects </a:t>
            </a:r>
          </a:p>
          <a:p>
            <a:pPr lvl="2"/>
            <a:r>
              <a:rPr lang="en-US" dirty="0"/>
              <a:t>Windblown dust, rain, sleet, snow</a:t>
            </a:r>
          </a:p>
          <a:p>
            <a:pPr lvl="2"/>
            <a:r>
              <a:rPr lang="en-US" dirty="0"/>
              <a:t>Hose directed Water</a:t>
            </a:r>
          </a:p>
          <a:p>
            <a:pPr lvl="2"/>
            <a:r>
              <a:rPr lang="en-US" dirty="0"/>
              <a:t>Undamaged by ice forming on the surface</a:t>
            </a:r>
          </a:p>
          <a:p>
            <a:pPr lvl="2"/>
            <a:r>
              <a:rPr lang="en-US" dirty="0"/>
              <a:t>X – signifies corrosion protection</a:t>
            </a:r>
          </a:p>
          <a:p>
            <a:r>
              <a:rPr lang="en-US" dirty="0"/>
              <a:t>Designated by “BN4” “WA_GSC” “N412_C” </a:t>
            </a:r>
            <a:br>
              <a:rPr lang="en-US" dirty="0"/>
            </a:br>
            <a:r>
              <a:rPr lang="en-US" dirty="0"/>
              <a:t>with “SS” “SSA” or “AL” at the end</a:t>
            </a:r>
            <a:endParaRPr lang="en-US" dirty="0">
              <a:solidFill>
                <a:srgbClr val="F6FB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110E3-E8E2-4042-B46E-439D895AE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46" b="95872" l="9434" r="89623">
                        <a14:foregroundMark x1="36792" y1="50000" x2="36792" y2="50000"/>
                        <a14:foregroundMark x1="27358" y1="21101" x2="28302" y2="39908"/>
                        <a14:foregroundMark x1="40566" y1="42202" x2="33962" y2="65138"/>
                        <a14:foregroundMark x1="41509" y1="66972" x2="29245" y2="80275"/>
                        <a14:foregroundMark x1="29245" y1="80275" x2="26415" y2="81651"/>
                        <a14:foregroundMark x1="26415" y1="87156" x2="74528" y2="91284"/>
                        <a14:foregroundMark x1="88679" y1="83945" x2="78302" y2="50917"/>
                        <a14:foregroundMark x1="66038" y1="11468" x2="36792" y2="7798"/>
                        <a14:foregroundMark x1="44340" y1="20183" x2="87736" y2="38073"/>
                        <a14:foregroundMark x1="87736" y1="38073" x2="87736" y2="38532"/>
                        <a14:foregroundMark x1="41509" y1="14220" x2="38679" y2="16514"/>
                        <a14:foregroundMark x1="33962" y1="95872" x2="50000" y2="94495"/>
                        <a14:foregroundMark x1="71698" y1="11009" x2="73585" y2="11009"/>
                        <a14:foregroundMark x1="57547" y1="5046" x2="57547" y2="50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0392" y="1805984"/>
            <a:ext cx="416828" cy="85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40712-090E-4F0E-AF59-9F91659338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04" b="91589" l="3905" r="92625">
                        <a14:foregroundMark x1="69414" y1="57196" x2="69414" y2="57196"/>
                        <a14:foregroundMark x1="9544" y1="26355" x2="9544" y2="62804"/>
                        <a14:foregroundMark x1="51627" y1="41308" x2="54664" y2="79813"/>
                        <a14:foregroundMark x1="78091" y1="32336" x2="76790" y2="62804"/>
                        <a14:foregroundMark x1="76139" y1="26355" x2="38829" y2="29346"/>
                        <a14:foregroundMark x1="38829" y1="29346" x2="35141" y2="30841"/>
                        <a14:foregroundMark x1="19740" y1="17196" x2="59870" y2="11028"/>
                        <a14:foregroundMark x1="53796" y1="4860" x2="22126" y2="6729"/>
                        <a14:foregroundMark x1="7809" y1="19439" x2="4555" y2="44486"/>
                        <a14:foregroundMark x1="87636" y1="56822" x2="87852" y2="25981"/>
                        <a14:foregroundMark x1="71367" y1="12336" x2="60304" y2="10467"/>
                        <a14:foregroundMark x1="62907" y1="6916" x2="55965" y2="2804"/>
                        <a14:foregroundMark x1="87419" y1="67664" x2="78742" y2="79813"/>
                        <a14:foregroundMark x1="78742" y1="79813" x2="63124" y2="85421"/>
                        <a14:foregroundMark x1="63124" y1="85421" x2="47505" y2="86729"/>
                        <a14:foregroundMark x1="47505" y1="86729" x2="26681" y2="82243"/>
                        <a14:foregroundMark x1="92625" y1="65981" x2="92625" y2="65981"/>
                        <a14:foregroundMark x1="22126" y1="91589" x2="22126" y2="915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3949" y="3138293"/>
            <a:ext cx="1187994" cy="13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A4024E-B8BA-43A3-9988-DCAEE16E6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49" b="93590" l="6349" r="89418">
                        <a14:foregroundMark x1="72487" y1="34615" x2="72487" y2="38141"/>
                        <a14:foregroundMark x1="74603" y1="29167" x2="80952" y2="52564"/>
                        <a14:foregroundMark x1="76720" y1="68910" x2="80423" y2="56731"/>
                        <a14:foregroundMark x1="80423" y1="56731" x2="79894" y2="55449"/>
                        <a14:foregroundMark x1="82540" y1="84615" x2="82540" y2="79487"/>
                        <a14:foregroundMark x1="77778" y1="83974" x2="77778" y2="83974"/>
                        <a14:foregroundMark x1="83598" y1="88141" x2="83598" y2="88141"/>
                        <a14:foregroundMark x1="87831" y1="85577" x2="86243" y2="84295"/>
                        <a14:foregroundMark x1="77249" y1="83013" x2="77249" y2="83013"/>
                        <a14:foregroundMark x1="77249" y1="85577" x2="72487" y2="77564"/>
                        <a14:foregroundMark x1="77249" y1="90064" x2="77249" y2="90064"/>
                        <a14:foregroundMark x1="73545" y1="89744" x2="73545" y2="89744"/>
                        <a14:foregroundMark x1="21693" y1="86218" x2="21693" y2="86218"/>
                        <a14:foregroundMark x1="17460" y1="83974" x2="17989" y2="92628"/>
                        <a14:foregroundMark x1="25397" y1="93910" x2="25397" y2="93910"/>
                        <a14:foregroundMark x1="86243" y1="8333" x2="86243" y2="8333"/>
                        <a14:foregroundMark x1="13757" y1="6410" x2="13757" y2="6410"/>
                        <a14:foregroundMark x1="9524" y1="9936" x2="9524" y2="9936"/>
                        <a14:foregroundMark x1="8995" y1="21154" x2="8995" y2="21154"/>
                        <a14:foregroundMark x1="8995" y1="25962" x2="8995" y2="25962"/>
                        <a14:foregroundMark x1="8466" y1="32051" x2="8466" y2="32051"/>
                        <a14:foregroundMark x1="8466" y1="37821" x2="8466" y2="38782"/>
                        <a14:foregroundMark x1="8466" y1="45192" x2="8466" y2="45192"/>
                        <a14:foregroundMark x1="6878" y1="51923" x2="9524" y2="82051"/>
                        <a14:foregroundMark x1="13228" y1="5449" x2="13228" y2="54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2853" y="387408"/>
            <a:ext cx="2445287" cy="4036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B16D1-6A5F-414F-8F37-B8CF52B45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86" b="90164" l="5238" r="90000">
                        <a14:foregroundMark x1="6667" y1="11749" x2="6667" y2="11749"/>
                        <a14:foregroundMark x1="12857" y1="4645" x2="12857" y2="4645"/>
                        <a14:foregroundMark x1="13810" y1="4372" x2="13810" y2="4372"/>
                        <a14:foregroundMark x1="6190" y1="8197" x2="6190" y2="8197"/>
                        <a14:foregroundMark x1="13333" y1="2459" x2="13333" y2="2459"/>
                        <a14:foregroundMark x1="67143" y1="3825" x2="67143" y2="3825"/>
                        <a14:foregroundMark x1="21905" y1="90164" x2="21905" y2="901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9850" y="1067321"/>
            <a:ext cx="2151735" cy="3750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NEMA 12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E9A9F6-ADCA-4A0B-AE7B-95E0377F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20" y="1462858"/>
            <a:ext cx="8229600" cy="30424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Indoor Use</a:t>
            </a:r>
          </a:p>
          <a:p>
            <a:pPr lvl="1"/>
            <a:r>
              <a:rPr lang="en-US" dirty="0"/>
              <a:t>Protects user from contact. </a:t>
            </a:r>
          </a:p>
          <a:p>
            <a:pPr lvl="1"/>
            <a:r>
              <a:rPr lang="en-US" dirty="0"/>
              <a:t>Protects components from:</a:t>
            </a:r>
          </a:p>
          <a:p>
            <a:pPr lvl="2"/>
            <a:r>
              <a:rPr lang="en-US" dirty="0"/>
              <a:t>Ingress of solid objects </a:t>
            </a:r>
          </a:p>
          <a:p>
            <a:pPr lvl="2"/>
            <a:r>
              <a:rPr lang="en-US" dirty="0"/>
              <a:t>Windblown dust, rain, sleet, snow</a:t>
            </a:r>
          </a:p>
          <a:p>
            <a:pPr lvl="2"/>
            <a:r>
              <a:rPr lang="en-US" dirty="0"/>
              <a:t>Oil and Coolant Seepage</a:t>
            </a:r>
          </a:p>
          <a:p>
            <a:pPr lvl="2"/>
            <a:endParaRPr lang="en-US" dirty="0"/>
          </a:p>
          <a:p>
            <a:r>
              <a:rPr lang="en-US" dirty="0"/>
              <a:t>Designated by “B_/CH” “N12”</a:t>
            </a:r>
            <a:br>
              <a:rPr lang="en-US" dirty="0"/>
            </a:br>
            <a:r>
              <a:rPr lang="en-US" dirty="0"/>
              <a:t>“WA_WF/FS/FSD/FSDA/FSDAD/E”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D9A17-93D2-435B-9AEF-B67D75BAD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6" b="93333" l="6250" r="93125">
                        <a14:foregroundMark x1="6458" y1="51594" x2="8958" y2="67826"/>
                        <a14:foregroundMark x1="17083" y1="85217" x2="36250" y2="64348"/>
                        <a14:foregroundMark x1="77500" y1="59420" x2="79167" y2="32464"/>
                        <a14:foregroundMark x1="79167" y1="32464" x2="78958" y2="31014"/>
                        <a14:foregroundMark x1="59583" y1="41159" x2="86458" y2="49565"/>
                        <a14:foregroundMark x1="57083" y1="63478" x2="57083" y2="63478"/>
                        <a14:foregroundMark x1="57708" y1="47536" x2="57708" y2="47536"/>
                        <a14:foregroundMark x1="55625" y1="37971" x2="54583" y2="37971"/>
                        <a14:foregroundMark x1="58542" y1="44638" x2="56250" y2="47246"/>
                        <a14:foregroundMark x1="93333" y1="37971" x2="93333" y2="37971"/>
                        <a14:foregroundMark x1="8958" y1="93623" x2="8958" y2="93623"/>
                        <a14:foregroundMark x1="84792" y1="7536" x2="84792" y2="75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8335" y="2735036"/>
            <a:ext cx="3003459" cy="21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9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NEMA 13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E9A9F6-ADCA-4A0B-AE7B-95E0377F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20" y="1462858"/>
            <a:ext cx="8229600" cy="30424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Indoor Use</a:t>
            </a:r>
          </a:p>
          <a:p>
            <a:pPr lvl="1"/>
            <a:r>
              <a:rPr lang="en-US" dirty="0"/>
              <a:t>Protects user from contact. </a:t>
            </a:r>
          </a:p>
          <a:p>
            <a:pPr lvl="1"/>
            <a:r>
              <a:rPr lang="en-US" dirty="0"/>
              <a:t>Protects components from:</a:t>
            </a:r>
          </a:p>
          <a:p>
            <a:pPr lvl="2"/>
            <a:r>
              <a:rPr lang="en-US" dirty="0"/>
              <a:t>Ingress of solid objects </a:t>
            </a:r>
          </a:p>
          <a:p>
            <a:pPr lvl="2"/>
            <a:r>
              <a:rPr lang="en-US" dirty="0"/>
              <a:t>Windblown dust, rain, sleet, snow</a:t>
            </a:r>
          </a:p>
          <a:p>
            <a:pPr lvl="2"/>
            <a:r>
              <a:rPr lang="en-US" dirty="0"/>
              <a:t>Oil and Coolant Seepage</a:t>
            </a:r>
          </a:p>
          <a:p>
            <a:pPr lvl="2"/>
            <a:r>
              <a:rPr lang="en-US" dirty="0"/>
              <a:t>Oil and Coolant Spay/Splash</a:t>
            </a:r>
          </a:p>
          <a:p>
            <a:r>
              <a:rPr lang="en-US" dirty="0"/>
              <a:t>Designated by “B_/CH/CHQR/SC/CHFTC” </a:t>
            </a:r>
            <a:br>
              <a:rPr lang="en-US" dirty="0"/>
            </a:br>
            <a:r>
              <a:rPr lang="en-US" dirty="0"/>
              <a:t>“WA_GIE” “WA_FM” “N12”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4C315-C618-420D-A528-86D34EB60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5" b="95668" l="5723" r="89458">
                        <a14:foregroundMark x1="9036" y1="25632" x2="9036" y2="25632"/>
                        <a14:foregroundMark x1="45482" y1="9747" x2="45482" y2="9747"/>
                        <a14:foregroundMark x1="13855" y1="95668" x2="13855" y2="95668"/>
                        <a14:foregroundMark x1="5723" y1="94585" x2="5723" y2="94585"/>
                        <a14:foregroundMark x1="58133" y1="35379" x2="58133" y2="35379"/>
                        <a14:foregroundMark x1="56024" y1="79422" x2="56024" y2="79422"/>
                        <a14:foregroundMark x1="58133" y1="77617" x2="58133" y2="776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9309" y="1039649"/>
            <a:ext cx="3146887" cy="2625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405BD-30B6-4A2E-AF47-C7FB9FE91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94" b="93182" l="7914" r="92806">
                        <a14:foregroundMark x1="53597" y1="8442" x2="53597" y2="8442"/>
                        <a14:foregroundMark x1="16906" y1="59091" x2="16906" y2="59091"/>
                        <a14:foregroundMark x1="25899" y1="93831" x2="25899" y2="93831"/>
                        <a14:foregroundMark x1="90647" y1="92532" x2="90647" y2="92532"/>
                        <a14:foregroundMark x1="60791" y1="6494" x2="60791" y2="6494"/>
                        <a14:foregroundMark x1="55396" y1="14935" x2="55396" y2="14935"/>
                        <a14:foregroundMark x1="45324" y1="19481" x2="45324" y2="19481"/>
                        <a14:foregroundMark x1="7914" y1="45779" x2="7914" y2="45779"/>
                        <a14:foregroundMark x1="92806" y1="91234" x2="92806" y2="91234"/>
                        <a14:foregroundMark x1="75899" y1="90260" x2="75899" y2="90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0549" y="2024462"/>
            <a:ext cx="1618451" cy="1793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9271A-5DA2-4B89-925E-9E272CC2D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27" b="93194" l="6182" r="93818">
                        <a14:foregroundMark x1="81091" y1="50524" x2="81091" y2="50524"/>
                        <a14:foregroundMark x1="65091" y1="12042" x2="65091" y2="12042"/>
                        <a14:foregroundMark x1="84364" y1="29843" x2="84364" y2="29843"/>
                        <a14:foregroundMark x1="84364" y1="20942" x2="84364" y2="20942"/>
                        <a14:foregroundMark x1="84364" y1="22775" x2="89091" y2="52880"/>
                        <a14:foregroundMark x1="77091" y1="86387" x2="82909" y2="57068"/>
                        <a14:foregroundMark x1="67273" y1="93979" x2="67273" y2="93979"/>
                        <a14:foregroundMark x1="6545" y1="48429" x2="6545" y2="48429"/>
                        <a14:foregroundMark x1="43273" y1="8377" x2="43273" y2="8377"/>
                        <a14:foregroundMark x1="72727" y1="13089" x2="57455" y2="10733"/>
                        <a14:foregroundMark x1="32000" y1="9424" x2="51273" y2="6545"/>
                        <a14:foregroundMark x1="51273" y1="6545" x2="84727" y2="10995"/>
                        <a14:foregroundMark x1="35636" y1="3927" x2="35636" y2="3927"/>
                        <a14:foregroundMark x1="78909" y1="23822" x2="78909" y2="23822"/>
                        <a14:foregroundMark x1="76727" y1="24346" x2="76727" y2="24346"/>
                        <a14:foregroundMark x1="93818" y1="29319" x2="93818" y2="29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9898" y="2859561"/>
            <a:ext cx="1159972" cy="1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2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F131-FA38-4D11-BD32-2FA9D892D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6C74-7DF5-4DE3-ADA2-8AAD8983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7608"/>
            <a:ext cx="8229600" cy="3042492"/>
          </a:xfrm>
        </p:spPr>
        <p:txBody>
          <a:bodyPr/>
          <a:lstStyle/>
          <a:p>
            <a:r>
              <a:rPr lang="en-US" dirty="0"/>
              <a:t>Wireway / Fittings/ Troughs</a:t>
            </a:r>
          </a:p>
          <a:p>
            <a:r>
              <a:rPr lang="en-US" dirty="0"/>
              <a:t>Non-Metallic </a:t>
            </a:r>
          </a:p>
          <a:p>
            <a:r>
              <a:rPr lang="en-US" dirty="0"/>
              <a:t>Back Panels</a:t>
            </a:r>
          </a:p>
          <a:p>
            <a:r>
              <a:rPr lang="en-US" dirty="0"/>
              <a:t>Disconnects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D56CF-6F62-4332-89C8-7D0CAB0E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222" y="2492467"/>
            <a:ext cx="2974063" cy="2628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4E636-CDF4-4B5D-9C7C-D69C7A3D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95682">
            <a:off x="4037819" y="2135637"/>
            <a:ext cx="2993981" cy="2628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252163-E2A7-4A6A-9028-9E3A30C3C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872" y="1921155"/>
            <a:ext cx="2984215" cy="2628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2695A-D8FB-4FE8-B6B1-1DE4903B8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495" y="1623811"/>
            <a:ext cx="2987295" cy="2628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0D4DE-3934-4780-A627-C586E8F2FF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604" y="2384031"/>
            <a:ext cx="3412196" cy="15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2A31-3DCA-4787-942D-65FD6B7A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C1A11-E128-4801-AB6D-43796972F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3A23491-C423-4FDD-8F2D-4C0E2C455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30902"/>
              </p:ext>
            </p:extLst>
          </p:nvPr>
        </p:nvGraphicFramePr>
        <p:xfrm>
          <a:off x="948236" y="1219200"/>
          <a:ext cx="7247527" cy="326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4" imgW="7362742" imgH="3314777" progId="Excel.Sheet.12">
                  <p:embed/>
                </p:oleObj>
              </mc:Choice>
              <mc:Fallback>
                <p:oleObj name="Worksheet" r:id="rId4" imgW="7362742" imgH="33147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8236" y="1219200"/>
                        <a:ext cx="7247527" cy="3262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0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8434-556B-4977-945D-90F2C8AC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272C-E2B4-4F95-A73F-84DE10E3D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87" y="1462858"/>
            <a:ext cx="2998837" cy="30424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Some Products Meet Multiple NEMA Ratings</a:t>
            </a:r>
          </a:p>
          <a:p>
            <a:r>
              <a:rPr lang="en-US" dirty="0"/>
              <a:t>Other National And International Standards May Also 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1F75D-3009-4700-8193-CB31450B0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68" y="1509485"/>
            <a:ext cx="2998837" cy="2460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25A32-E894-466F-8AEC-6B985319A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4" b="91589" l="3905" r="92625">
                        <a14:foregroundMark x1="69414" y1="57196" x2="69414" y2="57196"/>
                        <a14:foregroundMark x1="9544" y1="26355" x2="9544" y2="62804"/>
                        <a14:foregroundMark x1="51627" y1="41308" x2="54664" y2="79813"/>
                        <a14:foregroundMark x1="78091" y1="32336" x2="76790" y2="62804"/>
                        <a14:foregroundMark x1="76139" y1="26355" x2="38829" y2="29346"/>
                        <a14:foregroundMark x1="38829" y1="29346" x2="35141" y2="30841"/>
                        <a14:foregroundMark x1="19740" y1="17196" x2="59870" y2="11028"/>
                        <a14:foregroundMark x1="53796" y1="4860" x2="22126" y2="6729"/>
                        <a14:foregroundMark x1="7809" y1="19439" x2="4555" y2="44486"/>
                        <a14:foregroundMark x1="87636" y1="56822" x2="87852" y2="25981"/>
                        <a14:foregroundMark x1="71367" y1="12336" x2="60304" y2="10467"/>
                        <a14:foregroundMark x1="62907" y1="6916" x2="55965" y2="2804"/>
                        <a14:foregroundMark x1="87419" y1="67664" x2="78742" y2="79813"/>
                        <a14:foregroundMark x1="78742" y1="79813" x2="63124" y2="85421"/>
                        <a14:foregroundMark x1="63124" y1="85421" x2="47505" y2="86729"/>
                        <a14:foregroundMark x1="47505" y1="86729" x2="26681" y2="82243"/>
                        <a14:foregroundMark x1="92625" y1="65981" x2="92625" y2="65981"/>
                        <a14:foregroundMark x1="22126" y1="91589" x2="22126" y2="915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1806" y="1253346"/>
            <a:ext cx="2802194" cy="325200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C71403-90A8-4AA7-BBCE-62E53B738F1D}"/>
              </a:ext>
            </a:extLst>
          </p:cNvPr>
          <p:cNvSpPr/>
          <p:nvPr/>
        </p:nvSpPr>
        <p:spPr>
          <a:xfrm>
            <a:off x="3342968" y="2743210"/>
            <a:ext cx="2873105" cy="2401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1090-FC89-4E7E-B8AC-4219612C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NEMA vs IEC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D633-5015-4C68-A1A7-9DD4ACE9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16" y="1462858"/>
            <a:ext cx="8229600" cy="3042492"/>
          </a:xfrm>
        </p:spPr>
        <p:txBody>
          <a:bodyPr/>
          <a:lstStyle/>
          <a:p>
            <a:r>
              <a:rPr lang="en-US" dirty="0"/>
              <a:t>IEC is the primary stand used in Europe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1919E9B-C7CF-4B04-87C8-28D5A8881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92586"/>
              </p:ext>
            </p:extLst>
          </p:nvPr>
        </p:nvGraphicFramePr>
        <p:xfrm>
          <a:off x="778042" y="2107044"/>
          <a:ext cx="7587915" cy="225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4" imgW="4753145" imgH="1409597" progId="Excel.Sheet.12">
                  <p:embed/>
                </p:oleObj>
              </mc:Choice>
              <mc:Fallback>
                <p:oleObj name="Worksheet" r:id="rId4" imgW="4753145" imgH="14095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042" y="2107044"/>
                        <a:ext cx="7587915" cy="2250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88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05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9050"/>
            <a:ext cx="61722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DC3F97-36F4-4EEA-8F78-D625315A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931"/>
            <a:ext cx="8229600" cy="3719419"/>
          </a:xfrm>
        </p:spPr>
        <p:txBody>
          <a:bodyPr>
            <a:normAutofit/>
          </a:bodyPr>
          <a:lstStyle/>
          <a:p>
            <a:r>
              <a:rPr lang="en-US" dirty="0"/>
              <a:t>What is NEMA</a:t>
            </a:r>
          </a:p>
          <a:p>
            <a:r>
              <a:rPr lang="en-US" dirty="0"/>
              <a:t>What Are the Different NEMA Enclosure Types</a:t>
            </a:r>
          </a:p>
          <a:p>
            <a:r>
              <a:rPr lang="en-US" dirty="0"/>
              <a:t>What NEMA Types Does WIEGMANN Offer</a:t>
            </a:r>
          </a:p>
          <a:p>
            <a:r>
              <a:rPr lang="en-US" dirty="0"/>
              <a:t>Other Products</a:t>
            </a:r>
          </a:p>
          <a:p>
            <a:r>
              <a:rPr lang="en-US" dirty="0"/>
              <a:t>Other Standards</a:t>
            </a:r>
          </a:p>
        </p:txBody>
      </p:sp>
    </p:spTree>
    <p:extLst>
      <p:ext uri="{BB962C8B-B14F-4D97-AF65-F5344CB8AC3E}">
        <p14:creationId xmlns:p14="http://schemas.microsoft.com/office/powerpoint/2010/main" val="25484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NEMA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C32E92-51D0-4595-98D6-5F056441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088"/>
            <a:ext cx="8229600" cy="3043237"/>
          </a:xfrm>
        </p:spPr>
        <p:txBody>
          <a:bodyPr>
            <a:normAutofit/>
          </a:bodyPr>
          <a:lstStyle/>
          <a:p>
            <a:r>
              <a:rPr lang="en-US" u="sng" dirty="0"/>
              <a:t>N</a:t>
            </a:r>
            <a:r>
              <a:rPr lang="en-US" dirty="0"/>
              <a:t>ational </a:t>
            </a:r>
            <a:r>
              <a:rPr lang="en-US" u="sng" dirty="0"/>
              <a:t>E</a:t>
            </a:r>
            <a:r>
              <a:rPr lang="en-US" dirty="0"/>
              <a:t>lectrical </a:t>
            </a:r>
            <a:r>
              <a:rPr lang="en-US" u="sng" dirty="0"/>
              <a:t>M</a:t>
            </a:r>
            <a:r>
              <a:rPr lang="en-US" dirty="0"/>
              <a:t>anufacturers </a:t>
            </a:r>
            <a:r>
              <a:rPr lang="en-US" u="sng" dirty="0"/>
              <a:t>A</a:t>
            </a:r>
            <a:r>
              <a:rPr lang="en-US" dirty="0"/>
              <a:t>ssociation</a:t>
            </a:r>
          </a:p>
          <a:p>
            <a:r>
              <a:rPr lang="en-US" dirty="0"/>
              <a:t>Purpose Is To Improve The State Of Electrical Manufacturing In The United States.</a:t>
            </a:r>
          </a:p>
          <a:p>
            <a:pPr lvl="1"/>
            <a:r>
              <a:rPr lang="en-US" dirty="0"/>
              <a:t>350 Member companies </a:t>
            </a:r>
          </a:p>
          <a:p>
            <a:pPr lvl="1"/>
            <a:r>
              <a:rPr lang="en-US" dirty="0"/>
              <a:t>Publishes 700+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DECD3-76BE-41E0-91DA-F22121FEA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346" y="3088637"/>
            <a:ext cx="4329654" cy="14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7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NEMA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C32E92-51D0-4595-98D6-5F056441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088"/>
            <a:ext cx="8229600" cy="30432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NEMA Enclosure Types</a:t>
            </a:r>
          </a:p>
          <a:p>
            <a:pPr lvl="1"/>
            <a:r>
              <a:rPr lang="en-US" dirty="0"/>
              <a:t>NEMA defines standards used in </a:t>
            </a:r>
            <a:r>
              <a:rPr lang="en-US" b="1" dirty="0"/>
              <a:t>North America </a:t>
            </a:r>
            <a:r>
              <a:rPr lang="en-US" dirty="0"/>
              <a:t>for various grades of electrical enclosures typically used in industrial applications. Each is rated to protect against </a:t>
            </a:r>
            <a:r>
              <a:rPr lang="en-US" b="1" dirty="0"/>
              <a:t>personal access </a:t>
            </a:r>
            <a:r>
              <a:rPr lang="en-US" dirty="0"/>
              <a:t>to hazardous parts, and additional type-dependent designated </a:t>
            </a:r>
            <a:r>
              <a:rPr lang="en-US" b="1" dirty="0"/>
              <a:t>environmental conditions</a:t>
            </a:r>
            <a:r>
              <a:rPr lang="en-US" dirty="0"/>
              <a:t>. A typical NEMA enclosure might be rated to provide protection against environmental hazards such as water, dust, oil, coolant, or atmospheres containing corrosive agents.</a:t>
            </a:r>
          </a:p>
        </p:txBody>
      </p:sp>
    </p:spTree>
    <p:extLst>
      <p:ext uri="{BB962C8B-B14F-4D97-AF65-F5344CB8AC3E}">
        <p14:creationId xmlns:p14="http://schemas.microsoft.com/office/powerpoint/2010/main" val="367270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NEMA Enclosure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4435-8F00-4846-9CC1-FD9E0C05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108" y="1325935"/>
            <a:ext cx="2478881" cy="3042492"/>
          </a:xfrm>
        </p:spPr>
        <p:txBody>
          <a:bodyPr/>
          <a:lstStyle/>
          <a:p>
            <a:r>
              <a:rPr lang="en-US" dirty="0"/>
              <a:t>Type 3S</a:t>
            </a:r>
          </a:p>
          <a:p>
            <a:r>
              <a:rPr lang="en-US" dirty="0"/>
              <a:t>Type 4</a:t>
            </a:r>
          </a:p>
          <a:p>
            <a:r>
              <a:rPr lang="en-US" dirty="0"/>
              <a:t>Type 4X</a:t>
            </a:r>
          </a:p>
          <a:p>
            <a:r>
              <a:rPr lang="en-US" dirty="0"/>
              <a:t>Type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2F342D-A717-497C-B7FD-5D6FC4AFBEF7}"/>
              </a:ext>
            </a:extLst>
          </p:cNvPr>
          <p:cNvSpPr txBox="1">
            <a:spLocks/>
          </p:cNvSpPr>
          <p:nvPr/>
        </p:nvSpPr>
        <p:spPr>
          <a:xfrm>
            <a:off x="6181989" y="1342449"/>
            <a:ext cx="2478881" cy="304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 6</a:t>
            </a:r>
          </a:p>
          <a:p>
            <a:r>
              <a:rPr lang="en-US" dirty="0"/>
              <a:t>Type 6P</a:t>
            </a:r>
          </a:p>
          <a:p>
            <a:r>
              <a:rPr lang="en-US" dirty="0"/>
              <a:t>Type 12/K</a:t>
            </a:r>
          </a:p>
          <a:p>
            <a:r>
              <a:rPr lang="en-US" dirty="0"/>
              <a:t>Type 13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BF8262-E36C-424F-BC85-7ADDD320416E}"/>
              </a:ext>
            </a:extLst>
          </p:cNvPr>
          <p:cNvSpPr txBox="1">
            <a:spLocks/>
          </p:cNvSpPr>
          <p:nvPr/>
        </p:nvSpPr>
        <p:spPr>
          <a:xfrm>
            <a:off x="1224227" y="1330703"/>
            <a:ext cx="2478881" cy="304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 1</a:t>
            </a:r>
          </a:p>
          <a:p>
            <a:r>
              <a:rPr lang="en-US" dirty="0"/>
              <a:t>Type 2</a:t>
            </a:r>
          </a:p>
          <a:p>
            <a:r>
              <a:rPr lang="en-US" dirty="0"/>
              <a:t>Type 3</a:t>
            </a:r>
          </a:p>
          <a:p>
            <a:r>
              <a:rPr lang="en-US" dirty="0"/>
              <a:t>Type 3R/X</a:t>
            </a:r>
          </a:p>
        </p:txBody>
      </p:sp>
    </p:spTree>
    <p:extLst>
      <p:ext uri="{BB962C8B-B14F-4D97-AF65-F5344CB8AC3E}">
        <p14:creationId xmlns:p14="http://schemas.microsoft.com/office/powerpoint/2010/main" val="161534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WIEGMANN / NEMA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4435-8F00-4846-9CC1-FD9E0C05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108" y="1325935"/>
            <a:ext cx="2478881" cy="304249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3S</a:t>
            </a:r>
          </a:p>
          <a:p>
            <a:r>
              <a:rPr lang="en-US" dirty="0"/>
              <a:t>Type 4</a:t>
            </a:r>
          </a:p>
          <a:p>
            <a:r>
              <a:rPr lang="en-US" dirty="0"/>
              <a:t>Type 4X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2F342D-A717-497C-B7FD-5D6FC4AFBEF7}"/>
              </a:ext>
            </a:extLst>
          </p:cNvPr>
          <p:cNvSpPr txBox="1">
            <a:spLocks/>
          </p:cNvSpPr>
          <p:nvPr/>
        </p:nvSpPr>
        <p:spPr>
          <a:xfrm>
            <a:off x="6181989" y="1342449"/>
            <a:ext cx="2478881" cy="304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6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6P</a:t>
            </a:r>
          </a:p>
          <a:p>
            <a:r>
              <a:rPr lang="en-US" dirty="0"/>
              <a:t>Type 12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/K</a:t>
            </a:r>
          </a:p>
          <a:p>
            <a:r>
              <a:rPr lang="en-US" dirty="0"/>
              <a:t>Type 13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BF8262-E36C-424F-BC85-7ADDD320416E}"/>
              </a:ext>
            </a:extLst>
          </p:cNvPr>
          <p:cNvSpPr txBox="1">
            <a:spLocks/>
          </p:cNvSpPr>
          <p:nvPr/>
        </p:nvSpPr>
        <p:spPr>
          <a:xfrm>
            <a:off x="1224227" y="1330703"/>
            <a:ext cx="2478881" cy="304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 1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2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3</a:t>
            </a:r>
          </a:p>
          <a:p>
            <a:r>
              <a:rPr lang="en-US" dirty="0"/>
              <a:t>Type 3R/X</a:t>
            </a:r>
          </a:p>
        </p:txBody>
      </p:sp>
    </p:spTree>
    <p:extLst>
      <p:ext uri="{BB962C8B-B14F-4D97-AF65-F5344CB8AC3E}">
        <p14:creationId xmlns:p14="http://schemas.microsoft.com/office/powerpoint/2010/main" val="339017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WIEGMANN / NEMA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4435-8F00-4846-9CC1-FD9E0C05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108" y="1325935"/>
            <a:ext cx="2478881" cy="304249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Type 3S*</a:t>
            </a:r>
          </a:p>
          <a:p>
            <a:r>
              <a:rPr lang="en-US" dirty="0"/>
              <a:t>Type 4</a:t>
            </a:r>
          </a:p>
          <a:p>
            <a:r>
              <a:rPr lang="en-US" dirty="0"/>
              <a:t>Type 4X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2F342D-A717-497C-B7FD-5D6FC4AFBEF7}"/>
              </a:ext>
            </a:extLst>
          </p:cNvPr>
          <p:cNvSpPr txBox="1">
            <a:spLocks/>
          </p:cNvSpPr>
          <p:nvPr/>
        </p:nvSpPr>
        <p:spPr>
          <a:xfrm>
            <a:off x="6181989" y="1342449"/>
            <a:ext cx="2478881" cy="304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6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Type 6P*</a:t>
            </a:r>
          </a:p>
          <a:p>
            <a:r>
              <a:rPr lang="en-US" dirty="0"/>
              <a:t>Type 12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/K</a:t>
            </a:r>
          </a:p>
          <a:p>
            <a:r>
              <a:rPr lang="en-US" dirty="0"/>
              <a:t>Type 13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BF8262-E36C-424F-BC85-7ADDD320416E}"/>
              </a:ext>
            </a:extLst>
          </p:cNvPr>
          <p:cNvSpPr txBox="1">
            <a:spLocks/>
          </p:cNvSpPr>
          <p:nvPr/>
        </p:nvSpPr>
        <p:spPr>
          <a:xfrm>
            <a:off x="1224227" y="1330703"/>
            <a:ext cx="2478881" cy="3042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 1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2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Type 3</a:t>
            </a:r>
          </a:p>
          <a:p>
            <a:r>
              <a:rPr lang="en-US" dirty="0"/>
              <a:t>Type 3R/X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F0A74-0CE8-47F9-A95B-47698242A383}"/>
              </a:ext>
            </a:extLst>
          </p:cNvPr>
          <p:cNvSpPr txBox="1"/>
          <p:nvPr/>
        </p:nvSpPr>
        <p:spPr>
          <a:xfrm>
            <a:off x="2096354" y="4183761"/>
            <a:ext cx="495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Type 3S and 6P are only available in Non-Metallic</a:t>
            </a:r>
          </a:p>
        </p:txBody>
      </p:sp>
    </p:spTree>
    <p:extLst>
      <p:ext uri="{BB962C8B-B14F-4D97-AF65-F5344CB8AC3E}">
        <p14:creationId xmlns:p14="http://schemas.microsoft.com/office/powerpoint/2010/main" val="58588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0" y="468685"/>
            <a:ext cx="8229600" cy="857250"/>
          </a:xfrm>
        </p:spPr>
        <p:txBody>
          <a:bodyPr/>
          <a:lstStyle/>
          <a:p>
            <a:r>
              <a:rPr lang="en-US" dirty="0"/>
              <a:t>NEMA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4435-8F00-4846-9CC1-FD9E0C05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20" y="1462858"/>
            <a:ext cx="8229600" cy="30424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Indoor Use</a:t>
            </a:r>
          </a:p>
          <a:p>
            <a:pPr lvl="1"/>
            <a:r>
              <a:rPr lang="en-US" dirty="0"/>
              <a:t>Protects user from contact. </a:t>
            </a:r>
          </a:p>
          <a:p>
            <a:pPr lvl="1"/>
            <a:r>
              <a:rPr lang="en-US" dirty="0"/>
              <a:t>Protects components from:</a:t>
            </a:r>
          </a:p>
          <a:p>
            <a:pPr lvl="2"/>
            <a:r>
              <a:rPr lang="en-US" dirty="0"/>
              <a:t>Ingress of solid objects </a:t>
            </a:r>
          </a:p>
          <a:p>
            <a:pPr lvl="2"/>
            <a:r>
              <a:rPr lang="en-US" dirty="0"/>
              <a:t>Falling dirt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Designated by “SC” “A” “N1C”</a:t>
            </a:r>
          </a:p>
          <a:p>
            <a:r>
              <a:rPr lang="en-US" dirty="0">
                <a:solidFill>
                  <a:srgbClr val="F3F8FC"/>
                </a:solidFill>
              </a:rPr>
              <a:t>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44414-0B70-4979-B746-406D1CDB9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7" b="96502" l="4048" r="94903">
                        <a14:foregroundMark x1="17691" y1="39300" x2="17691" y2="39300"/>
                        <a14:foregroundMark x1="30135" y1="91770" x2="47976" y2="89095"/>
                        <a14:foregroundMark x1="71664" y1="62757" x2="86207" y2="84979"/>
                        <a14:foregroundMark x1="86207" y1="84979" x2="86207" y2="84979"/>
                        <a14:foregroundMark x1="90855" y1="47531" x2="94903" y2="70576"/>
                        <a14:foregroundMark x1="94903" y1="70576" x2="94603" y2="85185"/>
                        <a14:foregroundMark x1="62819" y1="83333" x2="62819" y2="83333"/>
                        <a14:foregroundMark x1="62069" y1="57819" x2="62069" y2="57819"/>
                        <a14:foregroundMark x1="64768" y1="96091" x2="64768" y2="96091"/>
                        <a14:foregroundMark x1="55472" y1="78601" x2="55472" y2="78601"/>
                        <a14:foregroundMark x1="55772" y1="57202" x2="55772" y2="57202"/>
                        <a14:foregroundMark x1="55922" y1="55350" x2="55922" y2="55350"/>
                        <a14:foregroundMark x1="37331" y1="13169" x2="18891" y2="11523"/>
                        <a14:foregroundMark x1="4048" y1="43621" x2="5097" y2="30453"/>
                        <a14:foregroundMark x1="22489" y1="4527" x2="30435" y2="4733"/>
                        <a14:foregroundMark x1="27136" y1="96502" x2="27136" y2="96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235358"/>
            <a:ext cx="4412160" cy="32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4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771B-BDD6-47B3-8AC1-CB80F681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NEMA 3R</a:t>
            </a:r>
            <a:r>
              <a:rPr lang="en-US" dirty="0">
                <a:solidFill>
                  <a:srgbClr val="FCFEFE"/>
                </a:solidFill>
              </a:rPr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868C84-7BBE-42F8-A390-246091DF1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20" y="1462858"/>
            <a:ext cx="8229600" cy="30424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Indoor or Outdoor Use</a:t>
            </a:r>
          </a:p>
          <a:p>
            <a:pPr lvl="1"/>
            <a:r>
              <a:rPr lang="en-US" dirty="0"/>
              <a:t>Protects user from contact. </a:t>
            </a:r>
          </a:p>
          <a:p>
            <a:pPr lvl="1"/>
            <a:r>
              <a:rPr lang="en-US" dirty="0"/>
              <a:t>Protects components from:</a:t>
            </a:r>
          </a:p>
          <a:p>
            <a:pPr lvl="2"/>
            <a:r>
              <a:rPr lang="en-US" dirty="0"/>
              <a:t>Ingress of solid objects </a:t>
            </a:r>
          </a:p>
          <a:p>
            <a:pPr lvl="2"/>
            <a:r>
              <a:rPr lang="en-US" dirty="0"/>
              <a:t>Falling dirt</a:t>
            </a:r>
          </a:p>
          <a:p>
            <a:pPr lvl="2"/>
            <a:r>
              <a:rPr lang="en-US" dirty="0"/>
              <a:t>Dripping/light splashing water</a:t>
            </a:r>
          </a:p>
          <a:p>
            <a:pPr lvl="2"/>
            <a:endParaRPr lang="en-US" dirty="0"/>
          </a:p>
          <a:p>
            <a:r>
              <a:rPr lang="en-US" dirty="0"/>
              <a:t>Designated by “RSC” “RHC” </a:t>
            </a:r>
            <a:br>
              <a:rPr lang="en-US" dirty="0"/>
            </a:br>
            <a:r>
              <a:rPr lang="en-US" dirty="0"/>
              <a:t>“LOH” “WCT” “CT”</a:t>
            </a:r>
            <a:endParaRPr lang="en-US" dirty="0">
              <a:solidFill>
                <a:srgbClr val="F3F8F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7692A-DF88-4E7D-A620-B1C870C43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6" b="93964" l="3236" r="97843">
                        <a14:foregroundMark x1="7704" y1="40241" x2="6780" y2="26761"/>
                        <a14:foregroundMark x1="36055" y1="7847" x2="50539" y2="6841"/>
                        <a14:foregroundMark x1="92450" y1="30785" x2="92604" y2="43863"/>
                        <a14:foregroundMark x1="92604" y1="43863" x2="93683" y2="48692"/>
                        <a14:foregroundMark x1="59168" y1="92153" x2="48536" y2="93964"/>
                        <a14:foregroundMark x1="45300" y1="2616" x2="45300" y2="2616"/>
                        <a14:foregroundMark x1="97843" y1="25151" x2="97843" y2="25151"/>
                        <a14:foregroundMark x1="8475" y1="16097" x2="8475" y2="16097"/>
                        <a14:foregroundMark x1="3236" y1="9658" x2="3236" y2="9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356" y="1022553"/>
            <a:ext cx="4446644" cy="34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37608"/>
      </p:ext>
    </p:extLst>
  </p:cSld>
  <p:clrMapOvr>
    <a:masterClrMapping/>
  </p:clrMapOvr>
</p:sld>
</file>

<file path=ppt/theme/theme1.xml><?xml version="1.0" encoding="utf-8"?>
<a:theme xmlns:a="http://schemas.openxmlformats.org/drawingml/2006/main" name="RACO 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iegmann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On-screen Show (16:9)</PresentationFormat>
  <Paragraphs>155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RACO WS</vt:lpstr>
      <vt:lpstr>Wiegmann 2018</vt:lpstr>
      <vt:lpstr>Worksheet</vt:lpstr>
      <vt:lpstr>WIEGMANN</vt:lpstr>
      <vt:lpstr>AGENDA</vt:lpstr>
      <vt:lpstr>What Is NEMA</vt:lpstr>
      <vt:lpstr>What Is NEMA</vt:lpstr>
      <vt:lpstr>NEMA Enclosure Types</vt:lpstr>
      <vt:lpstr>WIEGMANN / NEMA </vt:lpstr>
      <vt:lpstr>WIEGMANN / NEMA </vt:lpstr>
      <vt:lpstr>NEMA 1</vt:lpstr>
      <vt:lpstr>NEMA 3RX</vt:lpstr>
      <vt:lpstr>NEMA 3RX</vt:lpstr>
      <vt:lpstr>NEMA 4</vt:lpstr>
      <vt:lpstr>NEMA 4X</vt:lpstr>
      <vt:lpstr>NEMA 12</vt:lpstr>
      <vt:lpstr>NEMA 13</vt:lpstr>
      <vt:lpstr>Other Products</vt:lpstr>
      <vt:lpstr>NEMA Summary</vt:lpstr>
      <vt:lpstr>Additional Standards</vt:lpstr>
      <vt:lpstr>NEMA vs IEC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Miller, Travis</cp:lastModifiedBy>
  <cp:revision>333</cp:revision>
  <cp:lastPrinted>2019-01-18T20:53:41Z</cp:lastPrinted>
  <dcterms:created xsi:type="dcterms:W3CDTF">2010-04-12T23:12:02Z</dcterms:created>
  <dcterms:modified xsi:type="dcterms:W3CDTF">2020-06-04T20:45:24Z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